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42" r:id="rId1"/>
  </p:sldMasterIdLst>
  <p:notesMasterIdLst>
    <p:notesMasterId r:id="rId52"/>
  </p:notesMasterIdLst>
  <p:handoutMasterIdLst>
    <p:handoutMasterId r:id="rId53"/>
  </p:handoutMasterIdLst>
  <p:sldIdLst>
    <p:sldId id="338" r:id="rId2"/>
    <p:sldId id="356" r:id="rId3"/>
    <p:sldId id="339" r:id="rId4"/>
    <p:sldId id="355" r:id="rId5"/>
    <p:sldId id="340" r:id="rId6"/>
    <p:sldId id="341" r:id="rId7"/>
    <p:sldId id="343" r:id="rId8"/>
    <p:sldId id="344" r:id="rId9"/>
    <p:sldId id="345" r:id="rId10"/>
    <p:sldId id="346" r:id="rId11"/>
    <p:sldId id="347" r:id="rId12"/>
    <p:sldId id="348" r:id="rId13"/>
    <p:sldId id="351" r:id="rId14"/>
    <p:sldId id="394" r:id="rId15"/>
    <p:sldId id="353" r:id="rId16"/>
    <p:sldId id="354" r:id="rId17"/>
    <p:sldId id="360" r:id="rId18"/>
    <p:sldId id="361" r:id="rId19"/>
    <p:sldId id="363" r:id="rId20"/>
    <p:sldId id="364" r:id="rId21"/>
    <p:sldId id="365" r:id="rId22"/>
    <p:sldId id="366" r:id="rId23"/>
    <p:sldId id="376" r:id="rId24"/>
    <p:sldId id="342" r:id="rId25"/>
    <p:sldId id="383" r:id="rId26"/>
    <p:sldId id="384" r:id="rId27"/>
    <p:sldId id="385" r:id="rId28"/>
    <p:sldId id="387" r:id="rId29"/>
    <p:sldId id="388" r:id="rId30"/>
    <p:sldId id="380" r:id="rId31"/>
    <p:sldId id="389" r:id="rId32"/>
    <p:sldId id="390" r:id="rId33"/>
    <p:sldId id="391" r:id="rId34"/>
    <p:sldId id="392" r:id="rId35"/>
    <p:sldId id="393" r:id="rId36"/>
    <p:sldId id="382" r:id="rId37"/>
    <p:sldId id="349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08" r:id="rId50"/>
    <p:sldId id="409" r:id="rId51"/>
  </p:sldIdLst>
  <p:sldSz cx="27432000" cy="6858000"/>
  <p:notesSz cx="9296400" cy="7010400"/>
  <p:embeddedFontLst>
    <p:embeddedFont>
      <p:font typeface="Book Antiqua" panose="02040602050305030304" pitchFamily="18" charset="0"/>
      <p:regular r:id="rId54"/>
      <p:bold r:id="rId55"/>
      <p:italic r:id="rId56"/>
      <p:boldItalic r:id="rId57"/>
    </p:embeddedFont>
    <p:embeddedFont>
      <p:font typeface="CityBlueprint" panose="00000400000000000000" pitchFamily="2" charset="2"/>
      <p:regular r:id="rId58"/>
    </p:embeddedFont>
    <p:embeddedFont>
      <p:font typeface="Centaur" panose="02030504050205020304" pitchFamily="18" charset="0"/>
      <p:regular r:id="rId59"/>
    </p:embeddedFont>
    <p:embeddedFont>
      <p:font typeface="Bookman Old Style" panose="02050604050505020204" pitchFamily="18" charset="0"/>
      <p:regular r:id="rId60"/>
      <p:bold r:id="rId61"/>
      <p:italic r:id="rId62"/>
      <p:bold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DCC"/>
    <a:srgbClr val="D8E0E6"/>
    <a:srgbClr val="F8F8F8"/>
    <a:srgbClr val="D9DFE6"/>
    <a:srgbClr val="3E6EDA"/>
    <a:srgbClr val="A26F5A"/>
    <a:srgbClr val="8A4D3A"/>
    <a:srgbClr val="A4BBEE"/>
    <a:srgbClr val="AEC2F0"/>
    <a:srgbClr val="8FA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80" autoAdjust="0"/>
    <p:restoredTop sz="82634" autoAdjust="0"/>
  </p:normalViewPr>
  <p:slideViewPr>
    <p:cSldViewPr>
      <p:cViewPr varScale="1">
        <p:scale>
          <a:sx n="60" d="100"/>
          <a:sy n="60" d="100"/>
        </p:scale>
        <p:origin x="138" y="88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9" d="100"/>
          <a:sy n="119" d="100"/>
        </p:scale>
        <p:origin x="12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812" y="1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658444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812" y="6658444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E1920FE-5EAE-46A4-B2A0-AF792ECC0C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065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028440" cy="350760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2" y="1"/>
            <a:ext cx="4028440" cy="350760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E5F815-699A-4A34-9516-6219C099F772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09600" y="527050"/>
            <a:ext cx="10515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53" tIns="46026" rIns="92053" bIns="4602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2" y="3330420"/>
            <a:ext cx="7437119" cy="3154441"/>
          </a:xfrm>
          <a:prstGeom prst="rect">
            <a:avLst/>
          </a:prstGeom>
        </p:spPr>
        <p:txBody>
          <a:bodyPr vert="horz" lIns="92053" tIns="46026" rIns="92053" bIns="4602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8444"/>
            <a:ext cx="4028440" cy="350760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2" y="6658444"/>
            <a:ext cx="4028440" cy="350760"/>
          </a:xfrm>
          <a:prstGeom prst="rect">
            <a:avLst/>
          </a:prstGeom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1F6A631-E503-47F6-8D65-39EE277B3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260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45928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41853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94317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42150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83273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50797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63160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74552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45956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6438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2341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1866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535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54150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90577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83255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27306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06569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10928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544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1375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27870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154044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94236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4507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39112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02520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962126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9942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192788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612519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265681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39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66197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42673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084330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438974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664450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707825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639718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800033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44908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867776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241989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49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43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439981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50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19371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5967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04732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88000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928" indent="-287665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658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0921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185" indent="-230132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144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1711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974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2238" indent="-23013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E3DD-B7B2-4A70-B20F-4047EC605ACD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5864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82303" y="2887530"/>
            <a:ext cx="2033733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292388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0023" y="1387737"/>
            <a:ext cx="2033195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67862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F2ED665-6315-4F2A-9151-2C0014E465B7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D3730-7533-4448-97EF-027378EA6F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074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517900" y="1392238"/>
            <a:ext cx="20337463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011" y="1381459"/>
              <a:ext cx="29262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rot="10800000">
              <a:off x="1172584" y="1925620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>
              <a:off x="4831748" y="1922447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6052-1136-4E82-9408-347AAC4A8286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03BF-9717-4029-9BE2-45C7B0A926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21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rot="5400000">
            <a:off x="17206119" y="2880519"/>
            <a:ext cx="5481637" cy="923925"/>
            <a:chOff x="1815339" y="1689236"/>
            <a:chExt cx="5480154" cy="307777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6745" y="1689236"/>
              <a:ext cx="8776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 flipV="1">
              <a:off x="1815339" y="1926150"/>
              <a:ext cx="2469482" cy="2644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>
              <a:off x="4826011" y="1928794"/>
              <a:ext cx="2469482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299682" y="559399"/>
            <a:ext cx="5034579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5466" y="849855"/>
            <a:ext cx="16523751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B6516-F76C-4572-AC5E-F6BA6C9B3A15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936A5-9583-4417-932C-343CD85DBC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083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07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517900" y="1392238"/>
            <a:ext cx="20337463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011" y="1381459"/>
              <a:ext cx="29262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rot="10800000">
              <a:off x="1172584" y="1925620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>
              <a:off x="4831748" y="1922447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4B6EC-0E40-4778-B038-BD12D566F95D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24BB7-D216-442E-A490-C05FCE3E5B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80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517900" y="2887663"/>
            <a:ext cx="20337463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011" y="1381459"/>
              <a:ext cx="29262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1172584" y="1925620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>
              <a:off x="4831748" y="1927207"/>
              <a:ext cx="3119946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122" y="1204857"/>
            <a:ext cx="23264139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7746" y="3767317"/>
            <a:ext cx="23204241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72262-7300-4CEF-A2C2-7210F3F24B5E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3DCA7-299A-4B11-BAFD-C83833B45A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820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517900" y="1392238"/>
            <a:ext cx="20337463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011" y="1381459"/>
              <a:ext cx="29262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1172584" y="1925620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4831748" y="1922447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057400" y="2240280"/>
            <a:ext cx="11411712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3935453" y="2240280"/>
            <a:ext cx="11411712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178EB-3001-4334-A97E-8DA8E26E8B26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1F9FA-9176-4744-BEC6-BCC1F1044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26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517900" y="1392238"/>
            <a:ext cx="20337463" cy="923925"/>
            <a:chOff x="1172584" y="1381459"/>
            <a:chExt cx="6779110" cy="923330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147011" y="1381459"/>
              <a:ext cx="29262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0800000">
              <a:off x="1172584" y="1925620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800000">
              <a:off x="4831748" y="1922447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4680" y="2240280"/>
            <a:ext cx="1032733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5464" y="2947595"/>
            <a:ext cx="1141171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006918" y="2240280"/>
            <a:ext cx="1034186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8" y="2944368"/>
            <a:ext cx="1139918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2E5EF-BB49-4F7B-9460-3E28B6BD59FA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466C-81AC-4055-9E31-68020C6938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02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517900" y="1392238"/>
            <a:ext cx="20337463" cy="923925"/>
            <a:chOff x="1172584" y="1381459"/>
            <a:chExt cx="6779110" cy="923330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147011" y="1381459"/>
              <a:ext cx="29262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rot="10800000">
              <a:off x="1172584" y="1925620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0800000">
              <a:off x="4831748" y="1922447"/>
              <a:ext cx="3119946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63F7B-5F3B-472A-9DDB-B5904BE03F92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42793-56D7-428E-A361-05BCDD85A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6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0A30A-57BF-4ED4-85C4-5E70856E1E12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FDAAE-74AB-4356-8109-06331000A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8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3739" y="1678196"/>
            <a:ext cx="10267449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6005" y="559399"/>
            <a:ext cx="12350001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03739" y="3603813"/>
            <a:ext cx="1023517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126DF-3BEC-4A1F-9786-20FA3BFFD814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B7BCF-4346-4E75-9E96-A8C65E3D4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47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4668819"/>
            <a:ext cx="23301063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6551376" y="666965"/>
            <a:ext cx="14316468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5467" y="5324306"/>
            <a:ext cx="23268792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D98E6-2524-4ABE-B28A-96657A0B2951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8020E-9612-4104-B439-E4ABEF2B9F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40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065338" y="569913"/>
            <a:ext cx="23269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97088" y="2247900"/>
            <a:ext cx="23237825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1088" y="6161088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5977F86-F176-44EF-8D79-D5467AC06342}" type="datetimeFigureOut">
              <a:rPr lang="en-US"/>
              <a:pPr>
                <a:defRPr/>
              </a:pPr>
              <a:t>4/27/2014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161088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shade val="5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918363" y="6161088"/>
            <a:ext cx="640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66BCF51-F525-43F6-B3C8-093A2B47F4E1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emf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emf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73049" y="1666681"/>
            <a:ext cx="8597900" cy="1692771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solidFill>
              <a:srgbClr val="D8E0E6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atin typeface="Centaur" panose="02030504050205020304" pitchFamily="18" charset="0"/>
                <a:cs typeface="Courier New" panose="02070309020205020404" pitchFamily="49" charset="0"/>
              </a:rPr>
              <a:t>Final Report Presentation</a:t>
            </a:r>
          </a:p>
          <a:p>
            <a:pPr algn="ctr" eaLnBrk="1" hangingPunct="1"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algn="ctr" eaLnBrk="1" hangingPunct="1">
              <a:defRPr/>
            </a:pP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April 16th, 2014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562320" y="1586411"/>
            <a:ext cx="8595360" cy="1846659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solidFill>
              <a:srgbClr val="D8E0E6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atin typeface="Centaur" panose="02030504050205020304" pitchFamily="18" charset="0"/>
                <a:cs typeface="Courier New" panose="02070309020205020404" pitchFamily="49" charset="0"/>
              </a:rPr>
              <a:t>Raymond Scott Pell, Jr.</a:t>
            </a:r>
          </a:p>
          <a:p>
            <a:pPr algn="ctr" eaLnBrk="1" hangingPunct="1">
              <a:defRPr/>
            </a:pPr>
            <a:r>
              <a:rPr lang="en-US" sz="2400" dirty="0">
                <a:latin typeface="Centaur" panose="02030504050205020304" pitchFamily="18" charset="0"/>
                <a:cs typeface="Courier New" panose="02070309020205020404" pitchFamily="49" charset="0"/>
              </a:rPr>
              <a:t>Construction Management Option</a:t>
            </a:r>
          </a:p>
          <a:p>
            <a:pPr algn="ctr" eaLnBrk="1" hangingPunct="1">
              <a:defRPr/>
            </a:pPr>
            <a:endParaRPr lang="en-US" dirty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algn="ctr" eaLnBrk="1" hangingPunct="1">
              <a:defRPr/>
            </a:pPr>
            <a:r>
              <a:rPr lang="en-US" sz="2800" dirty="0">
                <a:latin typeface="Centaur" panose="02030504050205020304" pitchFamily="18" charset="0"/>
                <a:cs typeface="Courier New" panose="02070309020205020404" pitchFamily="49" charset="0"/>
              </a:rPr>
              <a:t>Advisor: Dr. Robert </a:t>
            </a:r>
            <a:r>
              <a:rPr lang="en-US" sz="2800" dirty="0" err="1">
                <a:latin typeface="Centaur" panose="02030504050205020304" pitchFamily="18" charset="0"/>
                <a:cs typeface="Courier New" panose="02070309020205020404" pitchFamily="49" charset="0"/>
              </a:rPr>
              <a:t>Leicht</a:t>
            </a:r>
            <a:endParaRPr lang="en-US" sz="28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730" y="710774"/>
            <a:ext cx="7339013" cy="4775626"/>
          </a:xfrm>
          <a:prstGeom prst="rect">
            <a:avLst/>
          </a:prstGeom>
          <a:ln w="69850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041729" y="5704582"/>
            <a:ext cx="7339013" cy="1077218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atin typeface="Centaur" panose="02030504050205020304" pitchFamily="18" charset="0"/>
                <a:cs typeface="Courier New" panose="02070309020205020404" pitchFamily="49" charset="0"/>
              </a:rPr>
              <a:t>Central Ohio Elementary School</a:t>
            </a:r>
          </a:p>
          <a:p>
            <a:pPr algn="ctr" eaLnBrk="1" hangingPunct="1">
              <a:defRPr/>
            </a:pPr>
            <a:r>
              <a:rPr lang="en-US" sz="2800" dirty="0">
                <a:latin typeface="Centaur" panose="02030504050205020304" pitchFamily="18" charset="0"/>
                <a:cs typeface="Courier New" panose="02070309020205020404" pitchFamily="49" charset="0"/>
              </a:rPr>
              <a:t>Undisclosed Location, Ohio</a:t>
            </a:r>
          </a:p>
        </p:txBody>
      </p:sp>
      <p:sp>
        <p:nvSpPr>
          <p:cNvPr id="54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5A8DCC"/>
                </a:solidFill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62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63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64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65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56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9" y="598489"/>
            <a:ext cx="7865826" cy="522431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7964424" cy="5289804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" y="905080"/>
            <a:ext cx="8006333" cy="5317639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029" y="6519446"/>
            <a:ext cx="9114970" cy="338554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1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November 20, 2013</a:t>
            </a:r>
            <a:endParaRPr lang="en-US" sz="16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96399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software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360" y="762000"/>
            <a:ext cx="8719335" cy="5791200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361853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9" y="598489"/>
            <a:ext cx="7865826" cy="522431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7964424" cy="5289804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" y="905080"/>
            <a:ext cx="8006333" cy="5317639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1" y="1067324"/>
            <a:ext cx="7974779" cy="5338488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029" y="6519446"/>
            <a:ext cx="9114970" cy="338554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1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December 18, 2013</a:t>
            </a:r>
            <a:endParaRPr lang="en-US" sz="16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96399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software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360" y="762000"/>
            <a:ext cx="8719335" cy="5791200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84416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9029" y="6519446"/>
            <a:ext cx="9114970" cy="338554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1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January 9, 2014</a:t>
            </a:r>
            <a:endParaRPr lang="en-US" sz="16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9" y="598489"/>
            <a:ext cx="7865826" cy="522431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7964424" cy="5289804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" y="905080"/>
            <a:ext cx="8006333" cy="5317639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1" y="1067324"/>
            <a:ext cx="7974779" cy="5338488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" y="1247341"/>
            <a:ext cx="7963794" cy="5289385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9296399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software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360" y="762000"/>
            <a:ext cx="8719335" cy="5791200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16931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9029" y="6519446"/>
            <a:ext cx="9114970" cy="338554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1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January 9, 2014</a:t>
            </a:r>
            <a:endParaRPr lang="en-US" sz="16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9" y="598489"/>
            <a:ext cx="7865826" cy="522431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7964424" cy="5289804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" y="905080"/>
            <a:ext cx="8006333" cy="5317639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1" y="1067324"/>
            <a:ext cx="7974779" cy="5338488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" y="1247341"/>
            <a:ext cx="7963794" cy="5289385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9296399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software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360" y="762000"/>
            <a:ext cx="8719335" cy="5791200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295304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33333 -0.000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68" y="822809"/>
            <a:ext cx="10058400" cy="569663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913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</a:t>
            </a: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software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2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68" y="822809"/>
            <a:ext cx="10058400" cy="569663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913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</a:t>
            </a: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software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963400" y="4495800"/>
            <a:ext cx="1600200" cy="15240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963400" y="572049"/>
            <a:ext cx="8153400" cy="39237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3563600" y="6019800"/>
            <a:ext cx="13221871" cy="67618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11982450" y="6010276"/>
            <a:ext cx="8134350" cy="68570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3563600" y="572049"/>
            <a:ext cx="13221871" cy="392375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010" y="572049"/>
            <a:ext cx="6618461" cy="6123931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638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913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</a:t>
            </a: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software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010" y="572049"/>
            <a:ext cx="6618461" cy="6123931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16"/>
          <a:stretch/>
        </p:blipFill>
        <p:spPr>
          <a:xfrm>
            <a:off x="9404962" y="631799"/>
            <a:ext cx="10363200" cy="600442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23088600" y="4191000"/>
            <a:ext cx="387640" cy="6096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99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5629" y="761998"/>
            <a:ext cx="7708741" cy="58070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398" y="804669"/>
            <a:ext cx="8839201" cy="5170646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Case Study: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Newly Constructed Ohio-based Children’s Hospital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ADA handrails in patient bathrooms detached from wall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Destructive testing found proper support was absent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400 bathrooms needed tested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Referenced MEP Exact-Built® photos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Only 42 bathrooms needed fixed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Saved almost $210,000 and 3400 hours</a:t>
            </a:r>
          </a:p>
        </p:txBody>
      </p:sp>
    </p:spTree>
    <p:extLst>
      <p:ext uri="{BB962C8B-B14F-4D97-AF65-F5344CB8AC3E}">
        <p14:creationId xmlns:p14="http://schemas.microsoft.com/office/powerpoint/2010/main" val="282866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5629" y="761998"/>
            <a:ext cx="7708741" cy="5807075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777049"/>
              </p:ext>
            </p:extLst>
          </p:nvPr>
        </p:nvGraphicFramePr>
        <p:xfrm>
          <a:off x="10041022" y="1219200"/>
          <a:ext cx="7340429" cy="4987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3" name="Image" r:id="rId5" imgW="2347200" imgH="1595160" progId="Photoshop.Image.13">
                  <p:embed/>
                </p:oleObj>
              </mc:Choice>
              <mc:Fallback>
                <p:oleObj name="Image" r:id="rId5" imgW="2347200" imgH="1595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41022" y="1219200"/>
                        <a:ext cx="7340429" cy="4987916"/>
                      </a:xfrm>
                      <a:prstGeom prst="rect">
                        <a:avLst/>
                      </a:prstGeom>
                      <a:ln w="63500">
                        <a:solidFill>
                          <a:srgbClr val="D8E0E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2398" y="804669"/>
            <a:ext cx="8839201" cy="5170646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Case Study: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Newly Constructed Ohio-based Children’s Hospital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ADA handrails in patient bathrooms detached from wall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Destructive testing found proper support was absent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400 bathrooms needed tested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Referenced MEP Exact-Built® photos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Only 42 bathrooms needed fixed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Saved almost $210,000 and 3400 hours</a:t>
            </a:r>
          </a:p>
        </p:txBody>
      </p:sp>
    </p:spTree>
    <p:extLst>
      <p:ext uri="{BB962C8B-B14F-4D97-AF65-F5344CB8AC3E}">
        <p14:creationId xmlns:p14="http://schemas.microsoft.com/office/powerpoint/2010/main" val="266146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777049"/>
              </p:ext>
            </p:extLst>
          </p:nvPr>
        </p:nvGraphicFramePr>
        <p:xfrm>
          <a:off x="10041022" y="1219200"/>
          <a:ext cx="7340429" cy="4987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2" name="Image" r:id="rId4" imgW="2347200" imgH="1595160" progId="Photoshop.Image.13">
                  <p:embed/>
                </p:oleObj>
              </mc:Choice>
              <mc:Fallback>
                <p:oleObj name="Image" r:id="rId4" imgW="2347200" imgH="1595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41022" y="1219200"/>
                        <a:ext cx="7340429" cy="4987916"/>
                      </a:xfrm>
                      <a:prstGeom prst="rect">
                        <a:avLst/>
                      </a:prstGeom>
                      <a:ln w="63500">
                        <a:solidFill>
                          <a:srgbClr val="D8E0E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2463" y="1752600"/>
            <a:ext cx="8795074" cy="3581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398" y="804669"/>
            <a:ext cx="8839201" cy="5170646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Case Study: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Newly Constructed Ohio-based Children’s Hospital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ADA handrails in patient bathrooms detached from wall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Destructive testing found proper support was absent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400 bathrooms needed tested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Referenced MEP Exact-Built® photos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Only 42 bathrooms needed fixed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Saved almost $210,000 and 3400 hours</a:t>
            </a:r>
          </a:p>
        </p:txBody>
      </p:sp>
    </p:spTree>
    <p:extLst>
      <p:ext uri="{BB962C8B-B14F-4D97-AF65-F5344CB8AC3E}">
        <p14:creationId xmlns:p14="http://schemas.microsoft.com/office/powerpoint/2010/main" val="219283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Project Background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36743" y="2514600"/>
            <a:ext cx="9139235" cy="1015663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60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Project Background</a:t>
            </a:r>
            <a:endParaRPr lang="en-US" sz="6000" b="1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"/>
          <a:stretch/>
        </p:blipFill>
        <p:spPr bwMode="auto">
          <a:xfrm>
            <a:off x="9376652" y="1815810"/>
            <a:ext cx="8668512" cy="3461580"/>
          </a:xfrm>
          <a:prstGeom prst="rect">
            <a:avLst/>
          </a:prstGeom>
          <a:ln w="63500" cap="flat" cmpd="sng" algn="ctr">
            <a:solidFill>
              <a:srgbClr val="D8E0E6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52398" y="804669"/>
            <a:ext cx="8839201" cy="5170646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Case Study: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Newly Constructed Ohio-based Children’s Hospital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ADA handrails in patient bathrooms detached from wall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Destructive testing found proper support was absent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400 bathrooms needed tested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Referenced MEP Exact-Built® photos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Only 42 bathrooms needed fixed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Saved almost $210,000 and 3400 hours</a:t>
            </a:r>
          </a:p>
        </p:txBody>
      </p:sp>
    </p:spTree>
    <p:extLst>
      <p:ext uri="{BB962C8B-B14F-4D97-AF65-F5344CB8AC3E}">
        <p14:creationId xmlns:p14="http://schemas.microsoft.com/office/powerpoint/2010/main" val="28717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8317" y="1752600"/>
            <a:ext cx="8811283" cy="3588000"/>
          </a:xfrm>
          <a:prstGeom prst="rect">
            <a:avLst/>
          </a:prstGeom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398" y="804669"/>
            <a:ext cx="8839201" cy="5170646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Case Study: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Newly Constructed Ohio-based Children’s Hospital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ADA handrails in patient bathrooms detached from wall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Destructive testing found proper support was absent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400 bathrooms needed tested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Referenced MEP Exact-Built® photos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Only 42 bathrooms needed fixed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Saved almost $210,000 and 3400 hours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"/>
          <a:stretch/>
        </p:blipFill>
        <p:spPr bwMode="auto">
          <a:xfrm>
            <a:off x="9376652" y="1815810"/>
            <a:ext cx="8668512" cy="3461580"/>
          </a:xfrm>
          <a:prstGeom prst="rect">
            <a:avLst/>
          </a:prstGeom>
          <a:ln w="63500" cap="flat" cmpd="sng" algn="ctr">
            <a:solidFill>
              <a:srgbClr val="D8E0E6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4526" y="804669"/>
            <a:ext cx="879507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0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33402 -0.139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1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595" y="804669"/>
            <a:ext cx="8811283" cy="3588000"/>
          </a:xfrm>
          <a:prstGeom prst="rect">
            <a:avLst/>
          </a:prstGeom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2463" y="804669"/>
            <a:ext cx="8795074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2398" y="804669"/>
            <a:ext cx="8839201" cy="5170646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Case Study: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Newly Constructed Ohio-based Children’s Hospital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ADA handrails in patient bathrooms detached from wall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Destructive testing found proper support was absent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400 bathrooms needed tested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Referenced MEP Exact-Built® photos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Only 42 bathrooms needed fixed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Saved almost $210,000 and 3400 hours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0" y="4745444"/>
            <a:ext cx="27270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latin typeface="Bookman Old Style" panose="02050604050505020204" pitchFamily="18" charset="0"/>
              </a:rPr>
              <a:t>$225,200</a:t>
            </a:r>
          </a:p>
          <a:p>
            <a:pPr algn="r"/>
            <a:r>
              <a:rPr lang="en-US" sz="4000" u="sng" dirty="0" smtClean="0">
                <a:latin typeface="Bookman Old Style" panose="02050604050505020204" pitchFamily="18" charset="0"/>
              </a:rPr>
              <a:t>-$15,330</a:t>
            </a:r>
          </a:p>
          <a:p>
            <a:pPr algn="r"/>
            <a:r>
              <a:rPr lang="en-US" sz="4000" b="1" dirty="0" smtClean="0">
                <a:latin typeface="Bookman Old Style" panose="02050604050505020204" pitchFamily="18" charset="0"/>
              </a:rPr>
              <a:t>$209,900</a:t>
            </a:r>
            <a:endParaRPr lang="en-US" sz="4000" b="1" dirty="0">
              <a:latin typeface="Bookman Old Style" panose="02050604050505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499130" y="4745444"/>
            <a:ext cx="25635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latin typeface="Bookman Old Style" panose="02050604050505020204" pitchFamily="18" charset="0"/>
              </a:rPr>
              <a:t>3600 </a:t>
            </a:r>
            <a:r>
              <a:rPr lang="en-US" sz="4000" dirty="0" err="1" smtClean="0">
                <a:latin typeface="Bookman Old Style" panose="02050604050505020204" pitchFamily="18" charset="0"/>
              </a:rPr>
              <a:t>hrs</a:t>
            </a:r>
            <a:endParaRPr lang="en-US" sz="4000" dirty="0" smtClean="0">
              <a:latin typeface="Bookman Old Style" panose="02050604050505020204" pitchFamily="18" charset="0"/>
            </a:endParaRPr>
          </a:p>
          <a:p>
            <a:pPr algn="r"/>
            <a:r>
              <a:rPr lang="en-US" sz="4000" u="sng" dirty="0" smtClean="0">
                <a:latin typeface="Bookman Old Style" panose="02050604050505020204" pitchFamily="18" charset="0"/>
              </a:rPr>
              <a:t>-252 </a:t>
            </a:r>
            <a:r>
              <a:rPr lang="en-US" sz="4000" u="sng" dirty="0" err="1" smtClean="0">
                <a:latin typeface="Bookman Old Style" panose="02050604050505020204" pitchFamily="18" charset="0"/>
              </a:rPr>
              <a:t>hrs</a:t>
            </a:r>
            <a:endParaRPr lang="en-US" sz="4000" u="sng" dirty="0" smtClean="0">
              <a:latin typeface="Bookman Old Style" panose="02050604050505020204" pitchFamily="18" charset="0"/>
            </a:endParaRPr>
          </a:p>
          <a:p>
            <a:pPr algn="r"/>
            <a:r>
              <a:rPr lang="en-US" sz="4000" b="1" dirty="0" smtClean="0">
                <a:latin typeface="Bookman Old Style" panose="02050604050505020204" pitchFamily="18" charset="0"/>
              </a:rPr>
              <a:t>3348 </a:t>
            </a:r>
            <a:r>
              <a:rPr lang="en-US" sz="4000" b="1" dirty="0" err="1" smtClean="0">
                <a:latin typeface="Bookman Old Style" panose="02050604050505020204" pitchFamily="18" charset="0"/>
              </a:rPr>
              <a:t>hrs</a:t>
            </a:r>
            <a:endParaRPr lang="en-US" sz="4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336" y="1471642"/>
            <a:ext cx="8315326" cy="452431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Advantages: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Relieves site superintendent of responsibility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Photos are immediately available and organized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Simple to use 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Potential increase in productivity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Reduces litigation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“Green” alternative to printed drawings and photos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692811" y="1471642"/>
            <a:ext cx="8311896" cy="2585323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Disadvantages: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Additional cost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Doesn’t guarantee photographs of everything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Requires willingness to learn and 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000" r="20416" b="4814"/>
          <a:stretch/>
        </p:blipFill>
        <p:spPr>
          <a:xfrm>
            <a:off x="9155139" y="990599"/>
            <a:ext cx="9112195" cy="5486400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26252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36743" y="2514600"/>
            <a:ext cx="9139235" cy="3077766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54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Analysis #2: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6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Use of Steel Deck and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6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Cast-in-Place Concrete</a:t>
            </a:r>
            <a:endParaRPr lang="en-US" sz="60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91636" y="2351474"/>
            <a:ext cx="8839201" cy="3231654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Original Design: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8” precast hollow core concrete planks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Steel W-shape beams anchored to existing masonry walls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3” concrete top coating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Welded wire mesh reinforcement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8" y="735488"/>
            <a:ext cx="3596641" cy="2779032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"/>
          <a:stretch/>
        </p:blipFill>
        <p:spPr>
          <a:xfrm>
            <a:off x="2379724" y="3899946"/>
            <a:ext cx="4384549" cy="2616553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854451" y="4997528"/>
            <a:ext cx="498349" cy="762000"/>
          </a:xfrm>
          <a:prstGeom prst="rect">
            <a:avLst/>
          </a:prstGeom>
          <a:solidFill>
            <a:srgbClr val="F8F8F8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854451" y="4410358"/>
            <a:ext cx="498349" cy="151195"/>
          </a:xfrm>
          <a:prstGeom prst="rect">
            <a:avLst/>
          </a:prstGeom>
          <a:solidFill>
            <a:srgbClr val="F8F8F8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686" y="735488"/>
            <a:ext cx="8758627" cy="581729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301155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91636" y="1381977"/>
            <a:ext cx="8839201" cy="452431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Problem Identification: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Precast concrete planks require accurate dimensions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Measurements for “Connector” section proved difficult 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Potential need to move anchor points for steel beams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Limited access to area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Changes require re-order of planks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Limited flexibility for other trades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03" y="1135414"/>
            <a:ext cx="7742591" cy="50174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686" y="735488"/>
            <a:ext cx="8758627" cy="581729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329391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91636" y="1118708"/>
            <a:ext cx="8839201" cy="5170646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Alternate Design: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Composite steel </a:t>
            </a: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d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eck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Cast-in-place concrete</a:t>
            </a:r>
          </a:p>
          <a:p>
            <a:pPr marL="685800" lvl="1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3½” total thickness</a:t>
            </a:r>
          </a:p>
          <a:p>
            <a:pPr marL="685800" lvl="1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2” thickness above steel deck 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Welded wire mesh reinforcement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Steel W-shape girders anchored to masonry walls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Steel W-shape joists 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961" y="1993492"/>
            <a:ext cx="5863022" cy="3421079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8459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961" y="1993492"/>
            <a:ext cx="5863022" cy="3421079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70" y="990600"/>
            <a:ext cx="8760257" cy="5426867"/>
          </a:xfrm>
          <a:prstGeom prst="rect">
            <a:avLst/>
          </a:prstGeom>
          <a:solidFill>
            <a:schemeClr val="bg1">
              <a:alpha val="94000"/>
            </a:schemeClr>
          </a:solidFill>
          <a:ln w="63500">
            <a:solidFill>
              <a:srgbClr val="D8E0E6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9291636" y="2209800"/>
            <a:ext cx="8839201" cy="3016210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54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System Comparison:</a:t>
            </a:r>
          </a:p>
          <a:p>
            <a:pPr algn="ctr" eaLnBrk="1" hangingPunct="1">
              <a:spcAft>
                <a:spcPts val="1200"/>
              </a:spcAft>
              <a:defRPr/>
            </a:pPr>
            <a:endParaRPr lang="en-US" sz="1000" b="1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48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Labor: </a:t>
            </a:r>
            <a:r>
              <a:rPr lang="en-US" sz="48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1 additional day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48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Cost: </a:t>
            </a:r>
            <a:r>
              <a:rPr lang="en-US" sz="48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additional $16,564</a:t>
            </a:r>
          </a:p>
        </p:txBody>
      </p:sp>
    </p:spTree>
    <p:extLst>
      <p:ext uri="{BB962C8B-B14F-4D97-AF65-F5344CB8AC3E}">
        <p14:creationId xmlns:p14="http://schemas.microsoft.com/office/powerpoint/2010/main" val="515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0" y="990600"/>
            <a:ext cx="8760257" cy="5426867"/>
          </a:xfrm>
          <a:prstGeom prst="rect">
            <a:avLst/>
          </a:prstGeom>
          <a:solidFill>
            <a:schemeClr val="bg1">
              <a:alpha val="94000"/>
            </a:schemeClr>
          </a:solidFill>
          <a:ln w="63500">
            <a:solidFill>
              <a:srgbClr val="D8E0E6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9291636" y="2209800"/>
            <a:ext cx="8839201" cy="3016210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54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System Comparison:</a:t>
            </a:r>
          </a:p>
          <a:p>
            <a:pPr algn="ctr" eaLnBrk="1" hangingPunct="1">
              <a:spcAft>
                <a:spcPts val="1200"/>
              </a:spcAft>
              <a:defRPr/>
            </a:pPr>
            <a:endParaRPr lang="en-US" sz="1000" b="1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48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Labor: </a:t>
            </a:r>
            <a:r>
              <a:rPr lang="en-US" sz="48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1 additional day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48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Cost: </a:t>
            </a:r>
            <a:r>
              <a:rPr lang="en-US" sz="48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additional $16,564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430871" y="1118710"/>
            <a:ext cx="8839201" cy="5170646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Advantages: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No accessibility issues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Onsite adjustability</a:t>
            </a:r>
          </a:p>
          <a:p>
            <a:pPr marL="685800" lvl="1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Inaccurate measurements</a:t>
            </a:r>
          </a:p>
          <a:p>
            <a:pPr marL="685800" lvl="1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Compromised anchor points</a:t>
            </a:r>
          </a:p>
          <a:p>
            <a:pPr marL="685800" lvl="1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Last minute changes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Can conform to MEP requirements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No lead time</a:t>
            </a:r>
          </a:p>
        </p:txBody>
      </p:sp>
    </p:spTree>
    <p:extLst>
      <p:ext uri="{BB962C8B-B14F-4D97-AF65-F5344CB8AC3E}">
        <p14:creationId xmlns:p14="http://schemas.microsoft.com/office/powerpoint/2010/main" val="38702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41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42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Project Background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1381" y="791589"/>
            <a:ext cx="8377237" cy="5808218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9367837" y="1756705"/>
            <a:ext cx="8686800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u="sng" dirty="0" smtClean="0">
                <a:latin typeface="Centaur" panose="02030504050205020304" pitchFamily="18" charset="0"/>
                <a:cs typeface="Courier New" panose="02070309020205020404" pitchFamily="49" charset="0"/>
              </a:rPr>
              <a:t>The Building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Built: 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Original Building – 1874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	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	Multiple Renovations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>
                <a:latin typeface="Centaur" panose="02030504050205020304" pitchFamily="18" charset="0"/>
                <a:cs typeface="Courier New" panose="02070309020205020404" pitchFamily="49" charset="0"/>
              </a:rPr>
              <a:t>Occupancy: </a:t>
            </a: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K-5 Grade School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>
                <a:latin typeface="Centaur" panose="02030504050205020304" pitchFamily="18" charset="0"/>
                <a:cs typeface="Courier New" panose="02070309020205020404" pitchFamily="49" charset="0"/>
              </a:rPr>
              <a:t>Location:</a:t>
            </a: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 Urban Neighborhood</a:t>
            </a:r>
            <a:r>
              <a:rPr lang="en-US" sz="3200" b="1" dirty="0">
                <a:latin typeface="Centaur" panose="02030504050205020304" pitchFamily="18" charset="0"/>
                <a:cs typeface="Courier New" panose="02070309020205020404" pitchFamily="49" charset="0"/>
              </a:rPr>
              <a:t> 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Closed: 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2010 (due to fire damage)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8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36743" y="2514600"/>
            <a:ext cx="9139235" cy="2923877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54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Structural Breadth: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6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Design of Steel Deck/Cast-in-Place Flooring System</a:t>
            </a:r>
            <a:endParaRPr lang="en-US" sz="60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898" y="1654988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Design 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Identify the joist spacing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Choose the steel deck and concrete thickness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the dead and live loads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the shear, moment and moment of inertia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Choose the beams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124" y="564237"/>
            <a:ext cx="3861752" cy="605948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32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898" y="1654988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Design 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Identify the joist spacing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Choose the steel deck and concrete thickness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the dead and live loads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the shear, moment and moment of inertia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Choose the beams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124" y="564237"/>
            <a:ext cx="3861752" cy="605948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05" y="711876"/>
            <a:ext cx="4784064" cy="601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898" y="1654988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Design 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Identify the joist spacing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Choose the steel deck and concrete thickness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the dead and live loads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the shear, moment and moment of inertia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Choose the beams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05" y="711876"/>
            <a:ext cx="4784064" cy="60110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1801" y="2192410"/>
            <a:ext cx="6836397" cy="3049968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16903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898" y="1654988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Design 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Identify the joist spacing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Choose the steel deck and concrete thickness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the dead and live loads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the shear, moment and moment of inertia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Choose the beams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1801" y="2192410"/>
            <a:ext cx="6836397" cy="3049968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144" y="666717"/>
            <a:ext cx="6828185" cy="6101353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64783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898" y="1654988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Design 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Identify the joist spacing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Choose the steel deck and concrete thickness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the dead and live loads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the shear, moment and moment of inertia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Choose the beams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144" y="666717"/>
            <a:ext cx="6828185" cy="6101353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2179" y="772378"/>
            <a:ext cx="8976585" cy="552608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769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2: Cast-in-Place Concrete Floors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952" r="17951"/>
          <a:stretch/>
        </p:blipFill>
        <p:spPr>
          <a:xfrm rot="5400000">
            <a:off x="17545648" y="-2451104"/>
            <a:ext cx="6047172" cy="12192155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342898" y="1654988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Design 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Identify the joist spacing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Choose the steel deck and concrete thickness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the dead and live loads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the shear, moment and moment of inertia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Choose the beams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3: PEX Domestic Water System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44000" y="2511385"/>
            <a:ext cx="9139235" cy="2923877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54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Analysis #3: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6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Use of PEX Tubing for Domestic Plumbing System </a:t>
            </a:r>
            <a:endParaRPr lang="en-US" sz="60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3: PEX Domestic Water System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398" y="1981200"/>
            <a:ext cx="8839201" cy="3231654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Original Design: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Copper pipe – sizes 3” to ½”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Soldered joints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Cold, hot and hot water return lines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Trunk and branch layout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91636" y="1381977"/>
            <a:ext cx="8839201" cy="2585323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Problem Identification: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Copper is expensive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Soldering joints is labor intensive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High risk of theft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440399" y="1981200"/>
            <a:ext cx="8839201" cy="452431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Alternate Design: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Cross-linked polyethylene tubing (PEX) – 2” to ½”</a:t>
            </a:r>
          </a:p>
          <a:p>
            <a:pPr lvl="2" eaLnBrk="1" hangingPunct="1">
              <a:spcAft>
                <a:spcPts val="1200"/>
              </a:spcAft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(larger pipes to remain copper)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Clamped joints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No 90° elbows in ½”, ¾” or 1” pipe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Cold, hot and hot water return lines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Trunk and branch layout</a:t>
            </a:r>
          </a:p>
        </p:txBody>
      </p:sp>
    </p:spTree>
    <p:extLst>
      <p:ext uri="{BB962C8B-B14F-4D97-AF65-F5344CB8AC3E}">
        <p14:creationId xmlns:p14="http://schemas.microsoft.com/office/powerpoint/2010/main" val="34446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3: PEX Domestic Water System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1143000"/>
            <a:ext cx="16230600" cy="412865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7198" y="990600"/>
            <a:ext cx="8229602" cy="2585323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Advantages:</a:t>
            </a:r>
          </a:p>
          <a:p>
            <a:pPr algn="ctr" eaLnBrk="1" hangingPunct="1">
              <a:spcAft>
                <a:spcPts val="1200"/>
              </a:spcAft>
              <a:defRPr/>
            </a:pPr>
            <a:endParaRPr lang="en-US" sz="3200" dirty="0">
              <a:latin typeface="Bookman Old Style" panose="020506040505050202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1200"/>
              </a:spcAft>
              <a:defRPr/>
            </a:pPr>
            <a:endParaRPr lang="en-US" sz="3200" dirty="0" smtClean="0">
              <a:latin typeface="Bookman Old Style" panose="020506040505050202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1200"/>
              </a:spcAft>
              <a:defRPr/>
            </a:pP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199" y="3810000"/>
            <a:ext cx="8229601" cy="2585323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Disadvantages:</a:t>
            </a:r>
          </a:p>
          <a:p>
            <a:pPr algn="ctr" eaLnBrk="1" hangingPunct="1">
              <a:spcAft>
                <a:spcPts val="1200"/>
              </a:spcAft>
              <a:defRPr/>
            </a:pPr>
            <a:endParaRPr lang="en-US" sz="3200" dirty="0">
              <a:latin typeface="Bookman Old Style" panose="020506040505050202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1200"/>
              </a:spcAft>
              <a:defRPr/>
            </a:pPr>
            <a:endParaRPr lang="en-US" sz="3200" dirty="0" smtClean="0">
              <a:latin typeface="Bookman Old Style" panose="020506040505050202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1200"/>
              </a:spcAft>
              <a:defRPr/>
            </a:pP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488" y="1698486"/>
            <a:ext cx="374051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Less Expensive (50%)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Faster Install (67%)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No Open Flames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5030859" y="1698486"/>
            <a:ext cx="323518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Fewer Fittings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No “dry fit” joints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Corrosion resistant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831488" y="4517885"/>
            <a:ext cx="334418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Special equipment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Learning curve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Unknown longevity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5030859" y="4517886"/>
            <a:ext cx="311655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Not bacteriostatic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Not UV resistant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Not fireproof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17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41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42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Project Background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599" y="1141153"/>
            <a:ext cx="8686800" cy="5170646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u="sng" dirty="0">
                <a:latin typeface="Centaur" panose="02030504050205020304" pitchFamily="18" charset="0"/>
                <a:cs typeface="Courier New" panose="02070309020205020404" pitchFamily="49" charset="0"/>
              </a:rPr>
              <a:t>The </a:t>
            </a:r>
            <a:r>
              <a:rPr lang="en-US" sz="3600" b="1" u="sng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Project</a:t>
            </a:r>
            <a:endParaRPr lang="en-US" sz="3600" b="1" u="sng" dirty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Size: 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28,000 </a:t>
            </a:r>
            <a:r>
              <a:rPr lang="en-US" sz="32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sqft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(Renovation) + 18,000 </a:t>
            </a:r>
            <a:r>
              <a:rPr lang="en-US" sz="32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sqft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(Addition)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Number of Stories: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3 Stories + Unoccupied Attic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>
                <a:latin typeface="Centaur" panose="02030504050205020304" pitchFamily="18" charset="0"/>
                <a:cs typeface="Courier New" panose="02070309020205020404" pitchFamily="49" charset="0"/>
              </a:rPr>
              <a:t>Construction Cost: </a:t>
            </a: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$9.07 Million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>
                <a:latin typeface="Centaur" panose="02030504050205020304" pitchFamily="18" charset="0"/>
                <a:cs typeface="Courier New" panose="02070309020205020404" pitchFamily="49" charset="0"/>
              </a:rPr>
              <a:t>Total Project Cost: </a:t>
            </a: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$11.2 Million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Construction Start: 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August 13, 2014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Construction End: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January 23, 2015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Project Delivery Method: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Single Prime w/ CM Advisor</a:t>
            </a:r>
            <a:endParaRPr lang="en-US" sz="3200" b="1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88025" y="1178685"/>
            <a:ext cx="8686800" cy="2585323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u="sng" dirty="0">
                <a:latin typeface="Centaur" panose="02030504050205020304" pitchFamily="18" charset="0"/>
                <a:cs typeface="Courier New" panose="02070309020205020404" pitchFamily="49" charset="0"/>
              </a:rPr>
              <a:t>The </a:t>
            </a:r>
            <a:r>
              <a:rPr lang="en-US" sz="3600" b="1" u="sng" dirty="0" smtClean="0">
                <a:latin typeface="Centaur" panose="02030504050205020304" pitchFamily="18" charset="0"/>
                <a:cs typeface="Courier New" panose="02070309020205020404" pitchFamily="49" charset="0"/>
              </a:rPr>
              <a:t>Team</a:t>
            </a:r>
            <a:endParaRPr lang="en-US" sz="3600" b="1" u="sng" dirty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Designer: </a:t>
            </a:r>
            <a:r>
              <a:rPr lang="en-US" sz="32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Hardlines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Design Company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Project Manager: 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Smoot </a:t>
            </a:r>
            <a:r>
              <a:rPr lang="en-US" sz="32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Elford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Resources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General Contractor: 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 McClellan Construction Co.</a:t>
            </a:r>
            <a:endParaRPr lang="en-US" sz="400" b="1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3429" y="4038600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252" y="4162425"/>
            <a:ext cx="3771900" cy="1476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4970" y="5884218"/>
            <a:ext cx="5580464" cy="6975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67" t="20103" r="5833" b="5859"/>
          <a:stretch/>
        </p:blipFill>
        <p:spPr>
          <a:xfrm>
            <a:off x="9442327" y="892638"/>
            <a:ext cx="8537820" cy="5689138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1850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3: PEX Domestic Water System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0" y="1905000"/>
            <a:ext cx="9139235" cy="3847207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54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Plumbing Breadth: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6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Compare Friction Loss in PEX System to that in Copper System</a:t>
            </a:r>
            <a:endParaRPr lang="en-US" sz="60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7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3: PEX Domestic Water System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82136" y="1529674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Determine design velocity – 4ft/s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flow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friction loss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total equivalent length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total friction loss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3: PEX Domestic Water System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1674" y="996170"/>
            <a:ext cx="8843965" cy="2520937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482136" y="1529674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Determine design velocity – 4ft/s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flow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friction loss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total equivalent length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total friction loss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3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3: PEX Domestic Water System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1674" y="996170"/>
            <a:ext cx="8843965" cy="2520937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1675" y="3810000"/>
            <a:ext cx="8857593" cy="2465841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482136" y="1529674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Determine design velocity – 4ft/s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flow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friction loss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total equivalent length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total friction loss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6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3: PEX Domestic Water System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22" y="2793207"/>
            <a:ext cx="8660154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1674" y="996170"/>
            <a:ext cx="8843965" cy="2520937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1675" y="3810000"/>
            <a:ext cx="8857593" cy="2465841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482136" y="1529674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Determine design velocity – 4ft/s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flow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friction loss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total equivalent length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entaur" panose="02030504050205020304" pitchFamily="18" charset="0"/>
                <a:cs typeface="Courier New" panose="02070309020205020404" pitchFamily="49" charset="0"/>
              </a:rPr>
              <a:t>Calculate total friction loss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8" y="583287"/>
            <a:ext cx="8909181" cy="5756702"/>
          </a:xfrm>
          <a:prstGeom prst="rect">
            <a:avLst/>
          </a:prstGeom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3: PEX Domestic Water System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82136" y="1529674"/>
            <a:ext cx="8458202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Procedure: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Determine design velocity – 4ft/s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flow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friction loss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total equivalent length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Calculate total friction loss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1913" y="597694"/>
            <a:ext cx="8916173" cy="57612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938406" y="4724400"/>
            <a:ext cx="2723824" cy="1938992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latin typeface="Bookman Old Style" panose="02050604050505020204" pitchFamily="18" charset="0"/>
              </a:rPr>
              <a:t>24.45 psi</a:t>
            </a:r>
          </a:p>
          <a:p>
            <a:pPr algn="r"/>
            <a:r>
              <a:rPr lang="en-US" sz="4000" u="sng" dirty="0" smtClean="0">
                <a:latin typeface="Bookman Old Style" panose="02050604050505020204" pitchFamily="18" charset="0"/>
              </a:rPr>
              <a:t>-23.24 psi</a:t>
            </a:r>
          </a:p>
          <a:p>
            <a:pPr algn="r"/>
            <a:r>
              <a:rPr lang="en-US" sz="4000" b="1" dirty="0" smtClean="0">
                <a:latin typeface="Bookman Old Style" panose="02050604050505020204" pitchFamily="18" charset="0"/>
              </a:rPr>
              <a:t>1.21 psi</a:t>
            </a:r>
            <a:endParaRPr lang="en-US" sz="4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2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Conclusion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36743" y="2514600"/>
            <a:ext cx="9139235" cy="923330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54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Conclusion</a:t>
            </a:r>
            <a:endParaRPr lang="en-US" sz="60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8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Conclusion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6913" y="762000"/>
            <a:ext cx="8839201" cy="452431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Analysis #1: </a:t>
            </a:r>
            <a:r>
              <a:rPr lang="en-US" sz="3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3</a:t>
            </a:r>
            <a:r>
              <a:rPr lang="en-US" sz="3600" baseline="30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rd</a:t>
            </a:r>
            <a:r>
              <a:rPr lang="en-US" sz="3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-Party Photo Documentation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$0.20 - $0.60 / </a:t>
            </a:r>
            <a:r>
              <a:rPr lang="en-US" sz="32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sqft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Reliable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Organized and accessible photos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Reduces litigation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Increases productivity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“Green”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6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Conclusion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91636" y="762000"/>
            <a:ext cx="8839201" cy="3231654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Analysis #2: </a:t>
            </a:r>
            <a:r>
              <a:rPr lang="en-US" sz="3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Cast-in-Place Concrete Floors</a:t>
            </a: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No accessibility issues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Flexibility during installation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Easy coordination of penetrations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No lead 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time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6913" y="762000"/>
            <a:ext cx="8839201" cy="452431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Analysis #1: </a:t>
            </a:r>
            <a:r>
              <a:rPr lang="en-US" sz="3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3</a:t>
            </a:r>
            <a:r>
              <a:rPr lang="en-US" sz="3600" baseline="30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rd</a:t>
            </a:r>
            <a:r>
              <a:rPr lang="en-US" sz="3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-Party Photo Documentation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$0.20 - $0.60 / </a:t>
            </a:r>
            <a:r>
              <a:rPr lang="en-US" sz="32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sqft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Reliable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Organized and accessible photos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Reduces litigation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Increases productivity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“Green”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Conclusion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440399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Analysis #3: </a:t>
            </a:r>
            <a:r>
              <a:rPr lang="en-US" sz="3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PEX Domestic Water System</a:t>
            </a:r>
            <a:endParaRPr lang="en-US" sz="3600" b="1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50% savings in material cost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67% savings in installation time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Fewer fittings = fewer leaks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No corrosion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Low risk of theft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6913" y="762000"/>
            <a:ext cx="8839201" cy="452431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Analysis #1: </a:t>
            </a:r>
            <a:r>
              <a:rPr lang="en-US" sz="3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3</a:t>
            </a:r>
            <a:r>
              <a:rPr lang="en-US" sz="3600" baseline="30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rd</a:t>
            </a:r>
            <a:r>
              <a:rPr lang="en-US" sz="3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-Party Photo Documentation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$0.20 - $0.60 / </a:t>
            </a:r>
            <a:r>
              <a:rPr lang="en-US" sz="32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sqft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Reliable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Organized and accessible photos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Reduces litigation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Increases productivity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“Green”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91636" y="762000"/>
            <a:ext cx="8839201" cy="3231654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Analysis #2: </a:t>
            </a:r>
            <a:r>
              <a:rPr lang="en-US" sz="3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Cast-in-Place Concrete Floors</a:t>
            </a: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No accessibility issues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Flexibility during installation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Easy coordination of penetrations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entaur" panose="02030504050205020304" pitchFamily="18" charset="0"/>
                <a:cs typeface="Courier New" panose="02070309020205020404" pitchFamily="49" charset="0"/>
              </a:rPr>
              <a:t>No lead 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time</a:t>
            </a: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5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44000" y="2511385"/>
            <a:ext cx="9139235" cy="2923877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54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Analysis #1: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sz="6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Third-Party Photo Documentation</a:t>
            </a:r>
            <a:endParaRPr lang="en-US" sz="60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1: 3</a:t>
            </a:r>
            <a:r>
              <a:rPr lang="en-US" altLang="en-US" baseline="30000" dirty="0" smtClean="0">
                <a:latin typeface="CityBlueprint" panose="00000400000000000000" pitchFamily="2" charset="2"/>
              </a:rPr>
              <a:t>rd</a:t>
            </a:r>
            <a:r>
              <a:rPr lang="en-US" altLang="en-US" dirty="0" smtClean="0">
                <a:latin typeface="CityBlueprint" panose="00000400000000000000" pitchFamily="2" charset="2"/>
              </a:rPr>
              <a:t> Party Photo Documentation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398" y="586948"/>
            <a:ext cx="8839201" cy="6191439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en-US" sz="24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Academic Acknowledgements: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Robert Leicht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Kevin Parfitt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Moses Ling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Stephen </a:t>
            </a: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Treado</a:t>
            </a:r>
            <a:endParaRPr lang="en-US" sz="20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200"/>
              </a:spcAft>
              <a:defRPr/>
            </a:pPr>
            <a:endParaRPr lang="en-US" sz="20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4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Industry Acknowledgements: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Peggy Murphy - SERS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Matt Allen - SERS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Joe Studer - SERS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Randy Johnson - Multivista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Matt Rolfe - Multivista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Gary </a:t>
            </a: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Runyan</a:t>
            </a: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- </a:t>
            </a: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Zurn</a:t>
            </a:r>
            <a:endParaRPr lang="en-US" sz="20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Dalton </a:t>
            </a: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Deeter</a:t>
            </a: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– </a:t>
            </a: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Deeter</a:t>
            </a: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Plumbing &amp; Heating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Shashi</a:t>
            </a: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</a:t>
            </a: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Savla</a:t>
            </a: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– </a:t>
            </a: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Kabil</a:t>
            </a: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 Associates</a:t>
            </a: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Raymond Roy - </a:t>
            </a: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Uponor</a:t>
            </a:r>
            <a:endParaRPr lang="en-US" sz="20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Matthew Barrett – W.G. </a:t>
            </a: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Tomko</a:t>
            </a:r>
            <a:endParaRPr lang="en-US" sz="20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algn="ctr" eaLnBrk="1" hangingPunct="1">
              <a:spcAft>
                <a:spcPts val="200"/>
              </a:spcAft>
              <a:defRPr/>
            </a:pPr>
            <a:r>
              <a:rPr lang="en-US" sz="20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Gregory Costa - </a:t>
            </a:r>
            <a:r>
              <a:rPr lang="en-US" sz="2000" dirty="0" err="1" smtClean="0">
                <a:latin typeface="Centaur" panose="02030504050205020304" pitchFamily="18" charset="0"/>
                <a:cs typeface="Courier New" panose="02070309020205020404" pitchFamily="49" charset="0"/>
              </a:rPr>
              <a:t>McKamish</a:t>
            </a:r>
            <a:endParaRPr lang="en-US" sz="24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91636" y="2897837"/>
            <a:ext cx="8839201" cy="15696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9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Questions?</a:t>
            </a:r>
            <a:endParaRPr lang="en-US" sz="96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5661" y="820700"/>
            <a:ext cx="8796339" cy="5723934"/>
          </a:xfrm>
          <a:prstGeom prst="rect">
            <a:avLst/>
          </a:prstGeom>
          <a:ln w="69850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382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96399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</a:t>
            </a: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software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99" y="2697961"/>
            <a:ext cx="5678799" cy="123716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7916" t="9999" r="19167"/>
          <a:stretch/>
        </p:blipFill>
        <p:spPr>
          <a:xfrm>
            <a:off x="19055599" y="597694"/>
            <a:ext cx="7608801" cy="6122313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2282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96399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software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360" y="762000"/>
            <a:ext cx="8719335" cy="5791200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23153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9" y="598489"/>
            <a:ext cx="7865826" cy="522431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029" y="6519446"/>
            <a:ext cx="9114970" cy="338554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1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September 12, 2013</a:t>
            </a:r>
            <a:endParaRPr lang="en-US" sz="16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96399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software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360" y="762000"/>
            <a:ext cx="8719335" cy="5791200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40034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08818" y="-15389"/>
            <a:ext cx="292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CityBlueprint" panose="00000400000000000000" pitchFamily="2" charset="2"/>
              </a:rPr>
              <a:t>Introduction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228600" y="433389"/>
            <a:ext cx="27889200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0" y="152400"/>
            <a:ext cx="0" cy="2809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00" y="152400"/>
            <a:ext cx="0" cy="29289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"/>
            <a:ext cx="0" cy="29368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1238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0" y="152400"/>
            <a:ext cx="0" cy="28892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2850472" y="0"/>
            <a:ext cx="4581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Conclusion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283235" y="0"/>
            <a:ext cx="4571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3: PEX Domestic Water System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3711238" y="0"/>
            <a:ext cx="45719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Analysis 2: Cast-in-Place Concrete Floors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9148762" y="0"/>
            <a:ext cx="456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Analysis 1: 3</a:t>
            </a:r>
            <a:r>
              <a:rPr lang="en-US" altLang="en-US" b="1" baseline="30000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rd</a:t>
            </a:r>
            <a:r>
              <a:rPr lang="en-US" altLang="en-US" b="1" dirty="0" smtClean="0">
                <a:solidFill>
                  <a:srgbClr val="5A8DCC"/>
                </a:solidFill>
                <a:latin typeface="CityBlueprint" panose="00000400000000000000" pitchFamily="2" charset="2"/>
              </a:rPr>
              <a:t> Party Photo Documentation</a:t>
            </a:r>
            <a:endParaRPr lang="en-US" altLang="en-US" b="1" dirty="0">
              <a:solidFill>
                <a:srgbClr val="5A8DCC"/>
              </a:solidFill>
              <a:latin typeface="CityBlueprint" panose="00000400000000000000" pitchFamily="2" charset="2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1999" y="0"/>
            <a:ext cx="4572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CityBlueprint" panose="00000400000000000000" pitchFamily="2" charset="2"/>
              </a:rPr>
              <a:t>Project Background</a:t>
            </a:r>
            <a:endParaRPr lang="en-US" altLang="en-US" dirty="0">
              <a:latin typeface="CityBlueprint" panose="000004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9" y="598489"/>
            <a:ext cx="7865826" cy="5224317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7964424" cy="5289804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029" y="6519446"/>
            <a:ext cx="9114970" cy="338554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16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October 16, 2013</a:t>
            </a:r>
            <a:endParaRPr lang="en-US" sz="16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96399" y="762000"/>
            <a:ext cx="8839201" cy="3877985"/>
          </a:xfrm>
          <a:prstGeom prst="rect">
            <a:avLst/>
          </a:prstGeom>
          <a:solidFill>
            <a:schemeClr val="bg1">
              <a:alpha val="40000"/>
            </a:schemeClr>
          </a:solidFill>
          <a:ln w="63500">
            <a:solidFill>
              <a:srgbClr val="D8E0E6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en-US" sz="36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Background: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Multivista Systems, LLC providing service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Milestone 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Progression </a:t>
            </a:r>
            <a:r>
              <a:rPr lang="en-US" sz="3200" b="1" dirty="0" smtClean="0">
                <a:latin typeface="Centaur" panose="02030504050205020304" pitchFamily="18" charset="0"/>
                <a:cs typeface="Courier New" panose="02070309020205020404" pitchFamily="49" charset="0"/>
              </a:rPr>
              <a:t>photography</a:t>
            </a: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entaur" panose="02030504050205020304" pitchFamily="18" charset="0"/>
                <a:cs typeface="Courier New" panose="02070309020205020404" pitchFamily="49" charset="0"/>
              </a:rPr>
              <a:t>Web-based software</a:t>
            </a:r>
            <a:endParaRPr lang="en-US" sz="3200" dirty="0" smtClean="0">
              <a:latin typeface="Centaur" panose="02030504050205020304" pitchFamily="18" charset="0"/>
              <a:cs typeface="Courier New" panose="02070309020205020404" pitchFamily="49" charset="0"/>
            </a:endParaRPr>
          </a:p>
          <a:p>
            <a:pPr marL="228600" indent="-2286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aur" panose="020305040502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360" y="762000"/>
            <a:ext cx="8719335" cy="5791200"/>
          </a:xfrm>
          <a:prstGeom prst="rect">
            <a:avLst/>
          </a:prstGeom>
          <a:ln w="63500">
            <a:solidFill>
              <a:srgbClr val="D8E0E6"/>
            </a:solidFill>
          </a:ln>
        </p:spPr>
      </p:pic>
    </p:spTree>
    <p:extLst>
      <p:ext uri="{BB962C8B-B14F-4D97-AF65-F5344CB8AC3E}">
        <p14:creationId xmlns:p14="http://schemas.microsoft.com/office/powerpoint/2010/main" val="43694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6818</TotalTime>
  <Words>2715</Words>
  <Application>Microsoft Office PowerPoint</Application>
  <PresentationFormat>Custom</PresentationFormat>
  <Paragraphs>709</Paragraphs>
  <Slides>50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Book Antiqua</vt:lpstr>
      <vt:lpstr>CityBlueprint</vt:lpstr>
      <vt:lpstr>Courier New</vt:lpstr>
      <vt:lpstr>Centaur</vt:lpstr>
      <vt:lpstr>Bookman Old Style</vt:lpstr>
      <vt:lpstr>Wingdings</vt:lpstr>
      <vt:lpstr>Calibri</vt:lpstr>
      <vt:lpstr>Arial</vt:lpstr>
      <vt:lpstr>Hardcover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Penn State AE Fianl Presentation</dc:title>
  <dc:creator>Raymond Pell</dc:creator>
  <cp:lastModifiedBy>Raymond Pell</cp:lastModifiedBy>
  <cp:revision>308</cp:revision>
  <cp:lastPrinted>2014-04-16T03:25:30Z</cp:lastPrinted>
  <dcterms:created xsi:type="dcterms:W3CDTF">2006-11-29T18:17:25Z</dcterms:created>
  <dcterms:modified xsi:type="dcterms:W3CDTF">2014-04-28T03:45:31Z</dcterms:modified>
</cp:coreProperties>
</file>